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72" r:id="rId3"/>
    <p:sldId id="274" r:id="rId4"/>
    <p:sldId id="268" r:id="rId5"/>
    <p:sldId id="269" r:id="rId6"/>
    <p:sldId id="270" r:id="rId7"/>
    <p:sldId id="27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6"/>
    <p:restoredTop sz="81554"/>
  </p:normalViewPr>
  <p:slideViewPr>
    <p:cSldViewPr snapToGrid="0" snapToObjects="1">
      <p:cViewPr varScale="1">
        <p:scale>
          <a:sx n="88" d="100"/>
          <a:sy n="88" d="100"/>
        </p:scale>
        <p:origin x="28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6708FC-A45C-964C-9952-EFA968136137}" type="datetimeFigureOut">
              <a:rPr lang="en-US" smtClean="0"/>
              <a:t>4/13/19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7B9D8-2E2E-124C-808A-97F9B8C86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81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7B9D8-2E2E-124C-808A-97F9B8C869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83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特别的几点包括：进化策略的实现更加简单（不需要反向传播），更容易在分布式环境中扩展，不会受到奖励稀疏的影响，有更少的超参数。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7B9D8-2E2E-124C-808A-97F9B8C869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66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47B9D8-2E2E-124C-808A-97F9B8C8697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3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5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03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35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900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28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8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643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348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042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34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10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FB532-21DB-0041-87F7-CB0DE387AAAA}" type="datetimeFigureOut">
              <a:rPr lang="en-US" smtClean="0"/>
              <a:t>4/13/19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4CBD2E-3048-FA43-B8E9-DF4D752A42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455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ai/gym/wiki/CartPole-v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Evolution Strategies as a Scalable Alternative to Reinforcement Learning </a:t>
            </a:r>
            <a:br>
              <a:rPr lang="en-US" sz="4400" dirty="0" smtClean="0"/>
            </a:b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Tim </a:t>
            </a:r>
            <a:r>
              <a:rPr lang="en-US" dirty="0" err="1" smtClean="0"/>
              <a:t>Salimans</a:t>
            </a:r>
            <a:r>
              <a:rPr lang="en-US" dirty="0" smtClean="0"/>
              <a:t>, Jonathan Ho, Xi Chen, </a:t>
            </a:r>
            <a:r>
              <a:rPr lang="en-US" dirty="0" err="1" smtClean="0"/>
              <a:t>Szymon</a:t>
            </a:r>
            <a:r>
              <a:rPr lang="en-US" dirty="0" smtClean="0"/>
              <a:t> </a:t>
            </a:r>
            <a:r>
              <a:rPr lang="en-US" dirty="0" err="1" smtClean="0"/>
              <a:t>Sidor</a:t>
            </a:r>
            <a:r>
              <a:rPr lang="en-US" dirty="0" smtClean="0"/>
              <a:t>, </a:t>
            </a:r>
            <a:r>
              <a:rPr lang="en-US" dirty="0" err="1" smtClean="0"/>
              <a:t>Ilya</a:t>
            </a:r>
            <a:r>
              <a:rPr lang="en-US" dirty="0" smtClean="0"/>
              <a:t> </a:t>
            </a:r>
            <a:r>
              <a:rPr lang="en-US" dirty="0" err="1" smtClean="0"/>
              <a:t>Sutskever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778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并行进化策略框架</a:t>
            </a:r>
            <a:endParaRPr lang="en-US" dirty="0"/>
          </a:p>
        </p:txBody>
      </p:sp>
      <p:pic>
        <p:nvPicPr>
          <p:cNvPr id="7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73150" y="2264116"/>
            <a:ext cx="10045700" cy="4229100"/>
          </a:xfrm>
          <a:prstGeom prst="rect">
            <a:avLst/>
          </a:prstGeo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1073149" y="1755777"/>
            <a:ext cx="9638394" cy="5083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从父代增加高斯</a:t>
            </a:r>
            <a:r>
              <a:rPr lang="en-US" altLang="zh-CN" sz="2000" dirty="0" smtClean="0"/>
              <a:t>noise</a:t>
            </a:r>
            <a:r>
              <a:rPr lang="zh-CN" altLang="en-US" sz="2000" dirty="0" smtClean="0"/>
              <a:t>产生子代，让子代运行一段时间获得平均</a:t>
            </a:r>
            <a:r>
              <a:rPr lang="en-US" altLang="zh-CN" sz="2000" dirty="0" smtClean="0"/>
              <a:t>reward</a:t>
            </a:r>
            <a:r>
              <a:rPr lang="zh-CN" altLang="en-US" sz="2000" dirty="0" smtClean="0"/>
              <a:t>后，用</a:t>
            </a:r>
            <a:r>
              <a:rPr lang="en-US" altLang="zh-CN" sz="2000" dirty="0" smtClean="0"/>
              <a:t>reward</a:t>
            </a:r>
            <a:r>
              <a:rPr lang="zh-CN" altLang="en-US" sz="2000" dirty="0" smtClean="0"/>
              <a:t>加权平均更新父代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746346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论文小结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探索</a:t>
            </a:r>
            <a:r>
              <a:rPr lang="en-US" dirty="0" smtClean="0"/>
              <a:t>Evolution </a:t>
            </a:r>
            <a:r>
              <a:rPr lang="en-US" dirty="0"/>
              <a:t>Strategies (</a:t>
            </a:r>
            <a:r>
              <a:rPr lang="en-US" dirty="0" smtClean="0"/>
              <a:t>ES), </a:t>
            </a:r>
            <a:r>
              <a:rPr lang="zh-CN" altLang="en-US" dirty="0" smtClean="0"/>
              <a:t>作为</a:t>
            </a:r>
            <a:r>
              <a:rPr lang="en-US" dirty="0" smtClean="0"/>
              <a:t>MDP-based </a:t>
            </a:r>
            <a:r>
              <a:rPr lang="en-US" dirty="0"/>
              <a:t>RL techniques </a:t>
            </a:r>
            <a:r>
              <a:rPr lang="zh-CN" altLang="en-US" dirty="0" smtClean="0"/>
              <a:t>例如</a:t>
            </a:r>
            <a:r>
              <a:rPr lang="en-US" dirty="0" smtClean="0"/>
              <a:t> </a:t>
            </a:r>
            <a:r>
              <a:rPr lang="en-US" dirty="0" err="1"/>
              <a:t>Qlearning</a:t>
            </a:r>
            <a:r>
              <a:rPr lang="en-US" dirty="0"/>
              <a:t> and Policy </a:t>
            </a:r>
            <a:r>
              <a:rPr lang="en-US" dirty="0" smtClean="0"/>
              <a:t>Gradients</a:t>
            </a:r>
            <a:r>
              <a:rPr lang="zh-CN" altLang="en-US" dirty="0"/>
              <a:t> </a:t>
            </a:r>
            <a:r>
              <a:rPr lang="zh-CN" altLang="en-US" dirty="0" smtClean="0"/>
              <a:t>的一种替代。</a:t>
            </a:r>
            <a:endParaRPr lang="en-US" altLang="zh-CN" dirty="0" smtClean="0"/>
          </a:p>
          <a:p>
            <a:endParaRPr lang="en-US" dirty="0"/>
          </a:p>
          <a:p>
            <a:r>
              <a:rPr lang="en-US" altLang="zh-CN" dirty="0" smtClean="0"/>
              <a:t>Reward</a:t>
            </a:r>
            <a:r>
              <a:rPr lang="zh-CN" altLang="en-US" dirty="0" smtClean="0"/>
              <a:t>和</a:t>
            </a:r>
            <a:r>
              <a:rPr lang="en-US" altLang="zh-CN" dirty="0" smtClean="0"/>
              <a:t>State</a:t>
            </a:r>
            <a:r>
              <a:rPr lang="zh-CN" altLang="en-US" dirty="0" smtClean="0"/>
              <a:t>的关系一般是非凸的，使用进化策略可以跳出局部最小值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46022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仿真结果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235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Generation = 1000</a:t>
            </a:r>
          </a:p>
          <a:p>
            <a:r>
              <a:rPr lang="en-US" sz="2000" dirty="0" smtClean="0"/>
              <a:t>Kids = 2</a:t>
            </a:r>
          </a:p>
          <a:p>
            <a:r>
              <a:rPr lang="en-US" sz="2000" dirty="0" err="1" smtClean="0"/>
              <a:t>Openai</a:t>
            </a:r>
            <a:r>
              <a:rPr lang="en-US" sz="2000" dirty="0" smtClean="0"/>
              <a:t> gym </a:t>
            </a:r>
            <a:r>
              <a:rPr lang="en-US" sz="2000" dirty="0"/>
              <a:t>CartPole-v0</a:t>
            </a:r>
          </a:p>
          <a:p>
            <a:r>
              <a:rPr lang="en-US" sz="2000" dirty="0" err="1"/>
              <a:t>n_feature</a:t>
            </a:r>
            <a:r>
              <a:rPr lang="en-US" sz="2000" dirty="0"/>
              <a:t>=4, </a:t>
            </a:r>
            <a:r>
              <a:rPr lang="en-US" sz="2000" dirty="0" err="1"/>
              <a:t>n_action</a:t>
            </a:r>
            <a:r>
              <a:rPr lang="en-US" sz="2000" dirty="0"/>
              <a:t>=2, </a:t>
            </a:r>
            <a:r>
              <a:rPr lang="en-US" sz="2000" dirty="0" err="1"/>
              <a:t>continuous_a</a:t>
            </a:r>
            <a:r>
              <a:rPr lang="en-US" sz="2000" dirty="0"/>
              <a:t>=[False], </a:t>
            </a:r>
            <a:r>
              <a:rPr lang="zh-CN" altLang="en-US" sz="2000" dirty="0"/>
              <a:t> </a:t>
            </a:r>
            <a:r>
              <a:rPr lang="zh-CN" altLang="en-US" sz="2000" dirty="0" smtClean="0"/>
              <a:t>                                                              </a:t>
            </a:r>
            <a:r>
              <a:rPr lang="en-US" sz="2000" dirty="0" err="1" smtClean="0"/>
              <a:t>ep_max_step</a:t>
            </a:r>
            <a:r>
              <a:rPr lang="en-US" sz="2000" dirty="0" smtClean="0"/>
              <a:t>=700</a:t>
            </a:r>
            <a:r>
              <a:rPr lang="en-US" sz="2000" dirty="0"/>
              <a:t>, </a:t>
            </a:r>
            <a:r>
              <a:rPr lang="en-US" sz="2000" dirty="0" err="1"/>
              <a:t>eval_threshold</a:t>
            </a:r>
            <a:r>
              <a:rPr lang="en-US" sz="2000" dirty="0"/>
              <a:t>=699</a:t>
            </a:r>
          </a:p>
          <a:p>
            <a:r>
              <a:rPr lang="zh-CN" altLang="en-US" sz="2000" dirty="0" smtClean="0"/>
              <a:t>使用的简单三个隐含层的全连接网络</a:t>
            </a:r>
            <a:endParaRPr lang="en-US" altLang="zh-CN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r>
              <a:rPr lang="zh-CN" altLang="en-US" sz="2000" dirty="0" smtClean="0"/>
              <a:t>使用</a:t>
            </a:r>
            <a:r>
              <a:rPr lang="en-US" altLang="zh-CN" sz="2000" dirty="0" smtClean="0"/>
              <a:t>Xavier</a:t>
            </a:r>
            <a:r>
              <a:rPr lang="zh-CN" altLang="en-US" sz="2000" dirty="0" smtClean="0"/>
              <a:t>初始化</a:t>
            </a:r>
            <a:endParaRPr lang="en-US" altLang="zh-CN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>
                <a:hlinkClick r:id="rId2"/>
              </a:rPr>
              <a:t>https://github.com/openai/gym/wiki/CartPole-v0</a:t>
            </a:r>
            <a:endParaRPr lang="en-US" sz="2000" dirty="0" smtClean="0"/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674" y="4121591"/>
            <a:ext cx="5013325" cy="5292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673" y="5435839"/>
            <a:ext cx="5013325" cy="6047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04038" y="1113705"/>
            <a:ext cx="4449762" cy="300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仿真结果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33862" y="1626746"/>
            <a:ext cx="5367361" cy="5231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55" y="1313316"/>
            <a:ext cx="5443084" cy="5443084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428319" y="1022815"/>
            <a:ext cx="7220326" cy="849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将网络参数降到</a:t>
            </a:r>
            <a:r>
              <a:rPr lang="en-US" altLang="zh-CN" sz="2000" dirty="0" smtClean="0"/>
              <a:t>2</a:t>
            </a:r>
            <a:r>
              <a:rPr lang="zh-CN" altLang="en-US" sz="2000" dirty="0" smtClean="0"/>
              <a:t>维，并且参数对应的 </a:t>
            </a:r>
            <a:r>
              <a:rPr lang="en-US" altLang="zh-CN" sz="2000" dirty="0" smtClean="0"/>
              <a:t>-1</a:t>
            </a:r>
            <a:r>
              <a:rPr lang="zh-CN" altLang="en-US" sz="2000" dirty="0" smtClean="0"/>
              <a:t> * </a:t>
            </a:r>
            <a:r>
              <a:rPr lang="en-US" altLang="zh-CN" sz="2000" dirty="0" smtClean="0"/>
              <a:t>reward</a:t>
            </a:r>
            <a:r>
              <a:rPr lang="zh-CN" altLang="en-US" sz="2000" dirty="0" smtClean="0"/>
              <a:t>用颜色表示</a:t>
            </a:r>
            <a:endParaRPr lang="en-US" altLang="zh-CN" sz="2000" dirty="0" smtClean="0"/>
          </a:p>
          <a:p>
            <a:r>
              <a:rPr lang="zh-CN" altLang="en-US" sz="2000" dirty="0" smtClean="0"/>
              <a:t>三维可以看到有很长一段处于局部最小值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5400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600" y="-1762350"/>
            <a:ext cx="9556047" cy="955604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仿真结果</a:t>
            </a:r>
            <a:endParaRPr lang="en-US" dirty="0"/>
          </a:p>
        </p:txBody>
      </p:sp>
      <p:pic>
        <p:nvPicPr>
          <p:cNvPr id="8" name="Picture 2" descr="volution Strategy å¼ºåå­¦ä¹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42" b="860"/>
          <a:stretch/>
        </p:blipFill>
        <p:spPr bwMode="auto">
          <a:xfrm>
            <a:off x="1003504" y="3476171"/>
            <a:ext cx="2523467" cy="3381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59657" y="1349829"/>
            <a:ext cx="4005943" cy="249645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三维的可视化</a:t>
            </a:r>
            <a:r>
              <a:rPr lang="en-US" altLang="zh-CN" sz="2000" dirty="0" smtClean="0"/>
              <a:t>(x1,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x2,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reward)</a:t>
            </a:r>
            <a:r>
              <a:rPr lang="zh-CN" altLang="en-US" sz="2000" dirty="0" smtClean="0"/>
              <a:t>可以看到有很长一段处于局部最小值，但动态过程会一些遮挡，二维的可视化不会有这个问题，</a:t>
            </a:r>
            <a:r>
              <a:rPr lang="en-US" altLang="zh-CN" sz="2000" dirty="0" smtClean="0"/>
              <a:t>(x1,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x2)</a:t>
            </a:r>
            <a:r>
              <a:rPr lang="zh-CN" altLang="en-US" sz="2000" dirty="0" smtClean="0"/>
              <a:t>表示</a:t>
            </a:r>
            <a:r>
              <a:rPr lang="zh-CN" altLang="en-US" sz="2000" dirty="0"/>
              <a:t>降维后的</a:t>
            </a:r>
            <a:r>
              <a:rPr lang="zh-CN" altLang="en-US" sz="2000" dirty="0" smtClean="0"/>
              <a:t>神经网络参数，颜色表示</a:t>
            </a:r>
            <a:r>
              <a:rPr lang="en-US" altLang="zh-CN" sz="2000" dirty="0" smtClean="0"/>
              <a:t>reward</a:t>
            </a:r>
          </a:p>
          <a:p>
            <a:r>
              <a:rPr lang="zh-CN" altLang="en-US" sz="2000" dirty="0" smtClean="0"/>
              <a:t>图中两个红色点表示初始化的父代和最后一个父代</a:t>
            </a:r>
            <a:endParaRPr lang="en-US" altLang="zh-CN" sz="2000" dirty="0" smtClean="0"/>
          </a:p>
          <a:p>
            <a:r>
              <a:rPr lang="zh-CN" altLang="en-US" sz="2000" dirty="0" smtClean="0"/>
              <a:t>红色表示的是这一代的父代，蓝色表示子代，其他颜色代表</a:t>
            </a:r>
            <a:r>
              <a:rPr lang="en-US" altLang="zh-CN" sz="2000" dirty="0" smtClean="0"/>
              <a:t>reward,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reward</a:t>
            </a:r>
            <a:r>
              <a:rPr lang="zh-CN" altLang="en-US" sz="2000" dirty="0" smtClean="0"/>
              <a:t>越大颜色越深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9028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276" y="-345254"/>
            <a:ext cx="7642849" cy="764284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仿真结果</a:t>
            </a:r>
            <a:endParaRPr lang="en-US" dirty="0"/>
          </a:p>
        </p:txBody>
      </p:sp>
      <p:pic>
        <p:nvPicPr>
          <p:cNvPr id="8" name="Picture 2" descr="volution Strategy å¼ºåå­¦ä¹ 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42" b="860"/>
          <a:stretch/>
        </p:blipFill>
        <p:spPr bwMode="auto">
          <a:xfrm>
            <a:off x="1003504" y="3476171"/>
            <a:ext cx="2523467" cy="3381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59657" y="1349829"/>
            <a:ext cx="4005943" cy="249645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 smtClean="0"/>
              <a:t>三维的可视化</a:t>
            </a:r>
            <a:r>
              <a:rPr lang="en-US" altLang="zh-CN" sz="2000" dirty="0" smtClean="0"/>
              <a:t>(x1,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x2,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reward)</a:t>
            </a:r>
            <a:r>
              <a:rPr lang="zh-CN" altLang="en-US" sz="2000" dirty="0" smtClean="0"/>
              <a:t>可以看到有很长一段处于局部最小值，但动态过程会一些遮挡，二维的可视化不会有这个问题，</a:t>
            </a:r>
            <a:r>
              <a:rPr lang="en-US" altLang="zh-CN" sz="2000" dirty="0" smtClean="0"/>
              <a:t>(x1,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x2)</a:t>
            </a:r>
            <a:r>
              <a:rPr lang="zh-CN" altLang="en-US" sz="2000" dirty="0" smtClean="0"/>
              <a:t>表示</a:t>
            </a:r>
            <a:r>
              <a:rPr lang="zh-CN" altLang="en-US" sz="2000" dirty="0"/>
              <a:t>降维后的</a:t>
            </a:r>
            <a:r>
              <a:rPr lang="zh-CN" altLang="en-US" sz="2000" dirty="0" smtClean="0"/>
              <a:t>神经网络参数，颜色表示</a:t>
            </a:r>
            <a:r>
              <a:rPr lang="en-US" altLang="zh-CN" sz="2000" dirty="0" smtClean="0"/>
              <a:t>reward</a:t>
            </a:r>
          </a:p>
          <a:p>
            <a:r>
              <a:rPr lang="zh-CN" altLang="en-US" sz="2000" dirty="0" smtClean="0"/>
              <a:t>图中两个红色点表示初始化的父代和最后一个父代</a:t>
            </a:r>
            <a:endParaRPr lang="en-US" altLang="zh-CN" sz="2000" dirty="0" smtClean="0"/>
          </a:p>
          <a:p>
            <a:r>
              <a:rPr lang="zh-CN" altLang="en-US" sz="2000" dirty="0" smtClean="0"/>
              <a:t>红色表示的是这一代的父代，蓝色表示子代，其他颜色代表</a:t>
            </a:r>
            <a:r>
              <a:rPr lang="en-US" altLang="zh-CN" sz="2000" dirty="0" smtClean="0"/>
              <a:t>reward,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reward</a:t>
            </a:r>
            <a:r>
              <a:rPr lang="zh-CN" altLang="en-US" sz="2000" dirty="0" smtClean="0"/>
              <a:t>越大颜色越深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616666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970</TotalTime>
  <Words>397</Words>
  <Application>Microsoft Macintosh PowerPoint</Application>
  <PresentationFormat>Widescreen</PresentationFormat>
  <Paragraphs>35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Calibri Light</vt:lpstr>
      <vt:lpstr>DengXian</vt:lpstr>
      <vt:lpstr>DengXian Light</vt:lpstr>
      <vt:lpstr>Arial</vt:lpstr>
      <vt:lpstr>Office Theme</vt:lpstr>
      <vt:lpstr>Evolution Strategies as a Scalable Alternative to Reinforcement Learning  </vt:lpstr>
      <vt:lpstr>并行进化策略框架</vt:lpstr>
      <vt:lpstr>论文小结</vt:lpstr>
      <vt:lpstr>仿真结果</vt:lpstr>
      <vt:lpstr>仿真结果</vt:lpstr>
      <vt:lpstr>仿真结果</vt:lpstr>
      <vt:lpstr>仿真结果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41</cp:revision>
  <dcterms:created xsi:type="dcterms:W3CDTF">2019-03-21T03:06:34Z</dcterms:created>
  <dcterms:modified xsi:type="dcterms:W3CDTF">2019-04-13T07:02:02Z</dcterms:modified>
</cp:coreProperties>
</file>

<file path=docProps/thumbnail.jpeg>
</file>